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5" r:id="rId2"/>
    <p:sldId id="537" r:id="rId3"/>
    <p:sldId id="259" r:id="rId4"/>
    <p:sldId id="539" r:id="rId5"/>
    <p:sldId id="260" r:id="rId6"/>
    <p:sldId id="261" r:id="rId7"/>
    <p:sldId id="544" r:id="rId8"/>
    <p:sldId id="262" r:id="rId9"/>
    <p:sldId id="543" r:id="rId10"/>
    <p:sldId id="540" r:id="rId11"/>
    <p:sldId id="265" r:id="rId12"/>
    <p:sldId id="541" r:id="rId13"/>
    <p:sldId id="542" r:id="rId14"/>
    <p:sldId id="266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32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60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20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8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57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41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51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0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48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50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7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B40E9-8085-4909-AA8C-92EE7E4A519F}" type="datetimeFigureOut">
              <a:rPr lang="pt-BR" smtClean="0"/>
              <a:t>12/04/2022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E2AE-3561-471F-89D8-9FEDDD8082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91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mailto:cibele@sae.unicamp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vanessa\Desktop\Vanessa\GEPRO\LOGO\DEBRACOScor.jpg">
            <a:extLst>
              <a:ext uri="{FF2B5EF4-FFF2-40B4-BE49-F238E27FC236}">
                <a16:creationId xmlns:a16="http://schemas.microsoft.com/office/drawing/2014/main" id="{2BB85C76-04AE-43DB-9CF0-B62916207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2" y="5879605"/>
            <a:ext cx="2890140" cy="8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6762" y="174019"/>
            <a:ext cx="2355238" cy="84012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07BF6CCC-F8DF-49D0-91F6-DEBFBC5E96E3}"/>
              </a:ext>
            </a:extLst>
          </p:cNvPr>
          <p:cNvSpPr txBox="1"/>
          <p:nvPr/>
        </p:nvSpPr>
        <p:spPr>
          <a:xfrm>
            <a:off x="587230" y="2919369"/>
            <a:ext cx="101674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dirty="0">
                <a:latin typeface="Georgia" panose="02040502050405020303" pitchFamily="18" charset="0"/>
              </a:rPr>
              <a:t>Programa de Bolsas Auxílio Social – 2022</a:t>
            </a:r>
          </a:p>
          <a:p>
            <a:pPr algn="ctr"/>
            <a:endParaRPr lang="pt-BR" sz="4000" dirty="0">
              <a:latin typeface="Georgia" panose="02040502050405020303" pitchFamily="18" charset="0"/>
            </a:endParaRPr>
          </a:p>
          <a:p>
            <a:pPr algn="ctr"/>
            <a:r>
              <a:rPr lang="pt-BR" sz="4000" dirty="0">
                <a:latin typeface="Georgia" panose="02040502050405020303" pitchFamily="18" charset="0"/>
              </a:rPr>
              <a:t>Orientadores</a:t>
            </a:r>
          </a:p>
        </p:txBody>
      </p:sp>
      <p:pic>
        <p:nvPicPr>
          <p:cNvPr id="1026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98015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914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8724" y="951382"/>
            <a:ext cx="115741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latin typeface="Georgia" panose="02040502050405020303" pitchFamily="18" charset="0"/>
              </a:rPr>
              <a:t>Principais Atribuições do Orientador</a:t>
            </a:r>
          </a:p>
          <a:p>
            <a:pPr algn="just"/>
            <a:endParaRPr lang="pt-BR" dirty="0">
              <a:latin typeface="Georgia" panose="02040502050405020303" pitchFamily="18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69B89116-81CF-4D31-A402-50DF4ED07C01}"/>
              </a:ext>
            </a:extLst>
          </p:cNvPr>
          <p:cNvSpPr/>
          <p:nvPr/>
        </p:nvSpPr>
        <p:spPr>
          <a:xfrm>
            <a:off x="67113" y="1726163"/>
            <a:ext cx="12124887" cy="5110712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Enviar o Plano de Atividades  até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05 dias 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após o vínculo do bolsista.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Orientar e supervisionar as atividades desenvolvidas pelo bolsista, não cabendo delegação de orientação a terceiros, bem como a troca de tema do projeto.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Atestar MENSALMENTE a Frequência (sempre do dia 20 a 30 de cada mês).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Manter o Serviço Social (SAE) informado sobre possíveis intercorrências relacionadas ao bolsista (</a:t>
            </a:r>
            <a:r>
              <a:rPr lang="pt-BR" sz="2000" dirty="0" err="1">
                <a:solidFill>
                  <a:schemeClr val="tx1"/>
                </a:solidFill>
                <a:latin typeface="Georgia" panose="02040502050405020303" pitchFamily="18" charset="0"/>
              </a:rPr>
              <a:t>Ex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: doença, atestados médicos, ausências, problemas de conduta, </a:t>
            </a:r>
            <a:r>
              <a:rPr lang="pt-BR" sz="2000" dirty="0" err="1">
                <a:solidFill>
                  <a:schemeClr val="tx1"/>
                </a:solidFill>
                <a:latin typeface="Georgia" panose="02040502050405020303" pitchFamily="18" charset="0"/>
              </a:rPr>
              <a:t>etc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).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Consultar na área do projeto,  possíveis  solicitações de vinculo  e no prazo de até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5 dias corridos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, aceitar ou recusar o vinculo do bolsista.</a:t>
            </a: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" y="-136013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19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73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857B7C36-0FBC-40CF-BDC9-07DEF809FAB1}"/>
              </a:ext>
            </a:extLst>
          </p:cNvPr>
          <p:cNvSpPr/>
          <p:nvPr/>
        </p:nvSpPr>
        <p:spPr>
          <a:xfrm>
            <a:off x="118947" y="1949822"/>
            <a:ext cx="11954106" cy="4166371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Carga horária:</a:t>
            </a:r>
          </a:p>
          <a:p>
            <a:endParaRPr lang="pt-BR" sz="2400" b="1" u="sng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Realização de 10 horas semanais de atividades pelo estudante,  supervisionadas pelo orientador,  totalizando as </a:t>
            </a:r>
            <a:r>
              <a:rPr lang="pt-BR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40 horas mensais</a:t>
            </a: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  <a:p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pt-BR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Recesso:</a:t>
            </a:r>
          </a:p>
          <a:p>
            <a:endParaRPr lang="pt-BR" sz="2400" b="1" u="sng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Direito ao recesso anual de 30 dias seguindo o calendário institucional, dividido nos meses de férias escolares (</a:t>
            </a:r>
            <a:r>
              <a:rPr lang="pt-BR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15 dias em Julho e 15 dias em Janeiro</a:t>
            </a: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).</a:t>
            </a:r>
          </a:p>
        </p:txBody>
      </p:sp>
      <p:pic>
        <p:nvPicPr>
          <p:cNvPr id="4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7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19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1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259E29AD-E363-4F8B-B80F-6EB58A8CF424}"/>
              </a:ext>
            </a:extLst>
          </p:cNvPr>
          <p:cNvSpPr/>
          <p:nvPr/>
        </p:nvSpPr>
        <p:spPr>
          <a:xfrm>
            <a:off x="118947" y="2528889"/>
            <a:ext cx="11954106" cy="4166371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Frequência:</a:t>
            </a:r>
          </a:p>
          <a:p>
            <a:pPr algn="ctr"/>
            <a:endParaRPr lang="pt-BR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Atestar entre os dias  20 a 30 de cada mês.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Acompanhar a Frequência. O orientador deverá ficar atento para as horas atestadas (integral ou parcial).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Frequência </a:t>
            </a:r>
            <a:r>
              <a:rPr lang="pt-BR" b="1" dirty="0">
                <a:solidFill>
                  <a:schemeClr val="tx1"/>
                </a:solidFill>
                <a:latin typeface="Georgia" panose="02040502050405020303" pitchFamily="18" charset="0"/>
              </a:rPr>
              <a:t>fora do prazo</a:t>
            </a: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 ocasiona </a:t>
            </a:r>
            <a:r>
              <a:rPr lang="pt-BR" b="1" dirty="0">
                <a:solidFill>
                  <a:schemeClr val="tx1"/>
                </a:solidFill>
                <a:latin typeface="Georgia" panose="02040502050405020303" pitchFamily="18" charset="0"/>
              </a:rPr>
              <a:t>atraso do pagamento do auxilio ao bolsista</a:t>
            </a: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).  </a:t>
            </a:r>
          </a:p>
          <a:p>
            <a:pPr algn="just"/>
            <a:endParaRPr lang="pt-BR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pt-BR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Pagamento: </a:t>
            </a:r>
          </a:p>
          <a:p>
            <a:pPr algn="ctr"/>
            <a:endParaRPr lang="pt-BR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O pagamento da bolsa é realizado no dia 10 do mês subsequente,  após a frequência do bolsista ser  atestada  pelo  seu orientador.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E38ABF4-9675-4225-84BF-91819736655E}"/>
              </a:ext>
            </a:extLst>
          </p:cNvPr>
          <p:cNvSpPr txBox="1"/>
          <p:nvPr/>
        </p:nvSpPr>
        <p:spPr>
          <a:xfrm>
            <a:off x="118947" y="1493240"/>
            <a:ext cx="11826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Importante Saber:</a:t>
            </a: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7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19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56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857B7C36-0FBC-40CF-BDC9-07DEF809FAB1}"/>
              </a:ext>
            </a:extLst>
          </p:cNvPr>
          <p:cNvSpPr/>
          <p:nvPr/>
        </p:nvSpPr>
        <p:spPr>
          <a:xfrm>
            <a:off x="118947" y="3615657"/>
            <a:ext cx="11954106" cy="2818700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tx1"/>
                </a:solidFill>
                <a:latin typeface="Georgia" panose="02040502050405020303" pitchFamily="18" charset="0"/>
              </a:rPr>
              <a:t>Quando as atividades acadêmicas estavam acontecendo  remotamente, os projetos se adequaram ao mesmo formato,  mas com o retorno elas já podem acontecer de maneira presencial.</a:t>
            </a:r>
          </a:p>
          <a:p>
            <a:pPr algn="just"/>
            <a:endParaRPr lang="pt-BR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pt-BR" sz="2400" b="1" u="sng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6D806A3-41EE-4647-95FE-339AA0B813CA}"/>
              </a:ext>
            </a:extLst>
          </p:cNvPr>
          <p:cNvSpPr txBox="1"/>
          <p:nvPr/>
        </p:nvSpPr>
        <p:spPr>
          <a:xfrm>
            <a:off x="118947" y="1845578"/>
            <a:ext cx="11894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Georgia" panose="02040502050405020303" pitchFamily="18" charset="0"/>
              </a:rPr>
              <a:t>Atividades dos bolsistas com o retorno presencial</a:t>
            </a: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7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19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2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vanessa\Desktop\Vanessa\GEPRO\LOGO\DEBRACOSc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83324"/>
            <a:ext cx="1788800" cy="54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vanessa.canale\Desktop\calourada\saelogocor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275" y="6108666"/>
            <a:ext cx="1460525" cy="61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91978" y="2197386"/>
            <a:ext cx="1078333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latin typeface="Georgia" panose="02040502050405020303" pitchFamily="18" charset="0"/>
              </a:rPr>
              <a:t>Contatos</a:t>
            </a:r>
          </a:p>
          <a:p>
            <a:pPr algn="ctr"/>
            <a:endParaRPr lang="pt-BR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pt-BR" sz="2800" dirty="0">
              <a:latin typeface="Georgia" panose="02040502050405020303" pitchFamily="18" charset="0"/>
            </a:endParaRPr>
          </a:p>
          <a:p>
            <a:pPr algn="ctr"/>
            <a:r>
              <a:rPr lang="pt-BR" sz="2800" dirty="0">
                <a:latin typeface="Georgia" panose="02040502050405020303" pitchFamily="18" charset="0"/>
              </a:rPr>
              <a:t>Cibele – Coordenadora do Serviço Social</a:t>
            </a:r>
          </a:p>
          <a:p>
            <a:pPr algn="ctr"/>
            <a:r>
              <a:rPr lang="pt-BR" sz="2800" dirty="0">
                <a:latin typeface="Georgia" panose="02040502050405020303" pitchFamily="18" charset="0"/>
                <a:hlinkClick r:id="rId4"/>
              </a:rPr>
              <a:t>cibele@sae.unicamp.br</a:t>
            </a:r>
            <a:endParaRPr lang="pt-BR" sz="2800" dirty="0">
              <a:latin typeface="Georgia" panose="02040502050405020303" pitchFamily="18" charset="0"/>
            </a:endParaRPr>
          </a:p>
          <a:p>
            <a:pPr algn="ctr"/>
            <a:endParaRPr lang="pt-BR" sz="2800" dirty="0">
              <a:latin typeface="Georgia" panose="02040502050405020303" pitchFamily="18" charset="0"/>
            </a:endParaRPr>
          </a:p>
          <a:p>
            <a:pPr algn="ctr"/>
            <a:endParaRPr lang="pt-BR" sz="2800" dirty="0">
              <a:latin typeface="Georgia" panose="02040502050405020303" pitchFamily="18" charset="0"/>
            </a:endParaRPr>
          </a:p>
          <a:p>
            <a:pPr algn="ctr"/>
            <a:endParaRPr lang="pt-BR" dirty="0"/>
          </a:p>
        </p:txBody>
      </p:sp>
      <p:pic>
        <p:nvPicPr>
          <p:cNvPr id="8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7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19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571" y="-73247"/>
            <a:ext cx="2890038" cy="1220094"/>
          </a:xfrm>
          <a:prstGeom prst="rect">
            <a:avLst/>
          </a:prstGeom>
        </p:spPr>
      </p:pic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18B21AA2-FC82-4833-8EAF-609D0FEEEB26}"/>
              </a:ext>
            </a:extLst>
          </p:cNvPr>
          <p:cNvSpPr/>
          <p:nvPr/>
        </p:nvSpPr>
        <p:spPr>
          <a:xfrm>
            <a:off x="237893" y="2372353"/>
            <a:ext cx="11954106" cy="4166371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 A BAS é o principal auxílio,  que compõe o Programa de Permanência Estudantil da Unicamp.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Consiste no pagamento de um valor mensal, onde o estudante bolsista,   em contrapartida , realiza atividades em projetos dentro da Universidade, sob a orientação de profissionais nas diversas  áreas de competência.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Os orientadores são professores, pesquisadores e funcionários responsáveis por unidades ou departamentos  na universidade.</a:t>
            </a:r>
            <a:endParaRPr lang="pt-BR" sz="2400" b="0" i="0" dirty="0"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F6BE303-D89F-47E9-A931-2410ED3FAAF7}"/>
              </a:ext>
            </a:extLst>
          </p:cNvPr>
          <p:cNvSpPr txBox="1"/>
          <p:nvPr/>
        </p:nvSpPr>
        <p:spPr>
          <a:xfrm>
            <a:off x="394283" y="1459684"/>
            <a:ext cx="11724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Georgia" panose="02040502050405020303" pitchFamily="18" charset="0"/>
              </a:rPr>
              <a:t>Bolsa Auxílio Social</a:t>
            </a:r>
          </a:p>
        </p:txBody>
      </p:sp>
      <p:pic>
        <p:nvPicPr>
          <p:cNvPr id="6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7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54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vanessa.canale\Desktop\calourada\saelogocor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275" y="6108666"/>
            <a:ext cx="1460525" cy="61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105252"/>
              </p:ext>
            </p:extLst>
          </p:nvPr>
        </p:nvGraphicFramePr>
        <p:xfrm>
          <a:off x="237894" y="1378435"/>
          <a:ext cx="11823716" cy="113287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918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1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3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40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Bolsas</a:t>
                      </a:r>
                      <a:endParaRPr sz="2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5E3E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Valor</a:t>
                      </a:r>
                      <a:endParaRPr sz="2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5E3E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Transporte</a:t>
                      </a:r>
                      <a:endParaRPr sz="2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5E3E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Total</a:t>
                      </a:r>
                      <a:endParaRPr sz="2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5E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473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Bolsa Auxílio Social</a:t>
                      </a:r>
                      <a:endParaRPr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747,10</a:t>
                      </a:r>
                      <a:endParaRPr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246,40</a:t>
                      </a:r>
                      <a:endParaRPr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Patrick Hand"/>
                          <a:cs typeface="Arial" panose="020B0604020202020204" pitchFamily="34" charset="0"/>
                          <a:sym typeface="Patrick Hand"/>
                        </a:rPr>
                        <a:t>993,50</a:t>
                      </a:r>
                      <a:endParaRPr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Patrick Hand"/>
                        <a:cs typeface="Arial" panose="020B0604020202020204" pitchFamily="34" charset="0"/>
                        <a:sym typeface="Patrick Hand"/>
                      </a:endParaRPr>
                    </a:p>
                  </a:txBody>
                  <a:tcPr marL="63500" marR="63500" marT="63500" marB="63500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1F85B720-2749-48E0-833E-911852884F29}"/>
              </a:ext>
            </a:extLst>
          </p:cNvPr>
          <p:cNvSpPr/>
          <p:nvPr/>
        </p:nvSpPr>
        <p:spPr>
          <a:xfrm>
            <a:off x="118947" y="2691629"/>
            <a:ext cx="11954106" cy="4166371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Valor de R$747,10 equivale a carga horária integral (40 horas/ mês). 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No auxílio ainda é acrescido o valor de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dois passes urbanos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 (por dia útil) do transporte coletivo de Campinas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Durante o período do 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recesso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 de 30 dias, (dividido em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dois períodos de 15 dias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), o pagamento do valor de transporte será pago proporcionalmente ao Bolsista.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Liberação das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três refeições diárias 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nos restaurantes Universitários.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0751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08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4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vanessa\Desktop\Vanessa\GEPRO\LOGO\DEBRACOScor.jpg">
            <a:extLst>
              <a:ext uri="{FF2B5EF4-FFF2-40B4-BE49-F238E27FC236}">
                <a16:creationId xmlns:a16="http://schemas.microsoft.com/office/drawing/2014/main" id="{2BB85C76-04AE-43DB-9CF0-B62916207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2" y="6107185"/>
            <a:ext cx="2890140" cy="65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572" y="-140363"/>
            <a:ext cx="3048428" cy="105893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19FE2578-EF84-420A-B078-9BDD0B13B33B}"/>
              </a:ext>
            </a:extLst>
          </p:cNvPr>
          <p:cNvSpPr txBox="1"/>
          <p:nvPr/>
        </p:nvSpPr>
        <p:spPr>
          <a:xfrm>
            <a:off x="234892" y="1333849"/>
            <a:ext cx="117925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latin typeface="Georgia" panose="02040502050405020303" pitchFamily="18" charset="0"/>
              </a:rPr>
              <a:t>Critérios de Concessão:</a:t>
            </a:r>
          </a:p>
          <a:p>
            <a:pPr algn="just"/>
            <a:endParaRPr lang="pt-BR" sz="1800" dirty="0">
              <a:latin typeface="Georgia" panose="02040502050405020303" pitchFamily="18" charset="0"/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A5BC6D0-1A7E-4409-9766-7870749D3E42}"/>
              </a:ext>
            </a:extLst>
          </p:cNvPr>
          <p:cNvSpPr/>
          <p:nvPr/>
        </p:nvSpPr>
        <p:spPr>
          <a:xfrm>
            <a:off x="118947" y="2067190"/>
            <a:ext cx="11954106" cy="41663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pt-BR" sz="2400" b="0" i="0" dirty="0"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7A1044F-DE30-4D1D-B178-1D7D8D715128}"/>
              </a:ext>
            </a:extLst>
          </p:cNvPr>
          <p:cNvSpPr txBox="1"/>
          <p:nvPr/>
        </p:nvSpPr>
        <p:spPr>
          <a:xfrm>
            <a:off x="308799" y="2314106"/>
            <a:ext cx="11574402" cy="3736151"/>
          </a:xfrm>
          <a:prstGeom prst="rect">
            <a:avLst/>
          </a:prstGeom>
          <a:solidFill>
            <a:srgbClr val="F5E3E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dirty="0">
                <a:latin typeface="Georgia" panose="02040502050405020303" pitchFamily="18" charset="0"/>
              </a:rPr>
              <a:t>Todo estudante regularmente matriculado em curso de graduação poderá  se candidatar  ao auxílio. </a:t>
            </a:r>
          </a:p>
          <a:p>
            <a:pPr algn="ctr"/>
            <a:endParaRPr lang="pt-BR" sz="2000" dirty="0">
              <a:latin typeface="Georgia" panose="02040502050405020303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>
                <a:latin typeface="Georgia" panose="02040502050405020303" pitchFamily="18" charset="0"/>
              </a:rPr>
              <a:t>O critério para a concessão da bolsa é </a:t>
            </a:r>
            <a:r>
              <a:rPr lang="pt-BR" sz="2000" b="1" dirty="0">
                <a:latin typeface="Georgia" panose="02040502050405020303" pitchFamily="18" charset="0"/>
              </a:rPr>
              <a:t>socioeconômico</a:t>
            </a:r>
            <a:r>
              <a:rPr lang="pt-BR" sz="2000" dirty="0">
                <a:latin typeface="Georgia" panose="02040502050405020303" pitchFamily="18" charset="0"/>
              </a:rPr>
              <a:t>, por meio da participação do estudante no Processo Seletivo Anual.</a:t>
            </a:r>
          </a:p>
          <a:p>
            <a:pPr algn="just"/>
            <a:endParaRPr lang="pt-BR" sz="2000" dirty="0"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latin typeface="Georgia" panose="02040502050405020303" pitchFamily="18" charset="0"/>
              </a:rPr>
              <a:t>Orientador não indica estudante. </a:t>
            </a:r>
          </a:p>
          <a:p>
            <a:pPr algn="just"/>
            <a:endParaRPr lang="pt-BR" sz="2000" dirty="0">
              <a:latin typeface="Georgia" panose="02040502050405020303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>
                <a:latin typeface="Georgia" panose="02040502050405020303" pitchFamily="18" charset="0"/>
              </a:rPr>
              <a:t>Essa bolsa tem caráter social e  sua a contemplação segue critérios preestabelecidos pela Deliberação CEPE A-003-2012 ,  conforme </a:t>
            </a:r>
            <a:r>
              <a:rPr lang="pt-BR" sz="2000" b="1" dirty="0">
                <a:latin typeface="Georgia" panose="02040502050405020303" pitchFamily="18" charset="0"/>
              </a:rPr>
              <a:t>Índice de Classificação Social </a:t>
            </a:r>
            <a:r>
              <a:rPr lang="pt-BR" sz="2000" dirty="0">
                <a:latin typeface="Georgia" panose="02040502050405020303" pitchFamily="18" charset="0"/>
              </a:rPr>
              <a:t>de cada estudante.</a:t>
            </a:r>
            <a:endParaRPr lang="pt-BR" sz="2000" dirty="0"/>
          </a:p>
        </p:txBody>
      </p:sp>
      <p:pic>
        <p:nvPicPr>
          <p:cNvPr id="9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4594"/>
            <a:ext cx="9143571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135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78941" y="754556"/>
            <a:ext cx="112776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latin typeface="Georgia" panose="02040502050405020303" pitchFamily="18" charset="0"/>
              </a:rPr>
              <a:t>Vigência do Programa BAS</a:t>
            </a:r>
            <a:endParaRPr lang="pt-BR" sz="20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dirty="0">
              <a:latin typeface="Georgia" panose="02040502050405020303" pitchFamily="18" charset="0"/>
            </a:endParaRPr>
          </a:p>
          <a:p>
            <a:pPr algn="just"/>
            <a:endParaRPr lang="pt-BR" dirty="0">
              <a:latin typeface="Georgia" panose="02040502050405020303" pitchFamily="18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12F109CC-0A64-4989-9020-887694CC1409}"/>
              </a:ext>
            </a:extLst>
          </p:cNvPr>
          <p:cNvSpPr/>
          <p:nvPr/>
        </p:nvSpPr>
        <p:spPr>
          <a:xfrm>
            <a:off x="290837" y="1580514"/>
            <a:ext cx="11380385" cy="826164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O bolsista que se vincular ao projeto, poderá ficar por até  1 ano com o auxilio, iniciando em </a:t>
            </a:r>
            <a:r>
              <a:rPr lang="pt-BR" b="1" dirty="0">
                <a:solidFill>
                  <a:schemeClr val="tx1"/>
                </a:solidFill>
                <a:latin typeface="Georgia" panose="02040502050405020303" pitchFamily="18" charset="0"/>
              </a:rPr>
              <a:t>março/2022 </a:t>
            </a: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até</a:t>
            </a:r>
            <a:r>
              <a:rPr lang="pt-BR" b="1" dirty="0">
                <a:solidFill>
                  <a:schemeClr val="tx1"/>
                </a:solidFill>
                <a:latin typeface="Georgia" panose="02040502050405020303" pitchFamily="18" charset="0"/>
              </a:rPr>
              <a:t> 28 de Fevereiro de 2023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F65426B7-1A23-432C-80A5-F0B205AF65F3}"/>
              </a:ext>
            </a:extLst>
          </p:cNvPr>
          <p:cNvSpPr/>
          <p:nvPr/>
        </p:nvSpPr>
        <p:spPr>
          <a:xfrm>
            <a:off x="251670" y="5930323"/>
            <a:ext cx="11458720" cy="740231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Em caso de perda de vínculo com a universidade, o Bolsista receberá a bolsa proporcionalmente,  até a data em que o vínculo esteve ativo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.  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41B494A9-074A-47E1-85A2-8E341B24274D}"/>
              </a:ext>
            </a:extLst>
          </p:cNvPr>
          <p:cNvSpPr/>
          <p:nvPr/>
        </p:nvSpPr>
        <p:spPr>
          <a:xfrm>
            <a:off x="280690" y="3740405"/>
            <a:ext cx="11363607" cy="826163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O Orientador também poderá  desvincular o bolsista de seu projeto, caso o bolsista não esteja correspondendo as necessidades do projeto ou outro motivo que justifique o fim do vinculo. (sempre após atestar a frequência do estudante)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2ECED260-74AE-4FB0-AF33-FA653E9EB4A6}"/>
              </a:ext>
            </a:extLst>
          </p:cNvPr>
          <p:cNvSpPr/>
          <p:nvPr/>
        </p:nvSpPr>
        <p:spPr>
          <a:xfrm>
            <a:off x="268448" y="2641387"/>
            <a:ext cx="11388093" cy="826163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O Bolsista poderá se desvincular do Projeto a qualquer momento, devendo  sempre comunicar ao seu  orientador que realizará a desvinculação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FACF44CE-9DF8-4563-B169-3B70055CA735}"/>
              </a:ext>
            </a:extLst>
          </p:cNvPr>
          <p:cNvSpPr/>
          <p:nvPr/>
        </p:nvSpPr>
        <p:spPr>
          <a:xfrm>
            <a:off x="251669" y="4846590"/>
            <a:ext cx="11363607" cy="740231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O estudante perderá a bolsa por término do vinculo com a universidade,  estágio remunerado, </a:t>
            </a:r>
            <a:r>
              <a:rPr lang="pt-BR" b="0" i="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ascensão</a:t>
            </a: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 econômica ou conclusão do curso de graduação</a:t>
            </a:r>
          </a:p>
        </p:txBody>
      </p:sp>
      <p:pic>
        <p:nvPicPr>
          <p:cNvPr id="12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057"/>
            <a:ext cx="9316995" cy="86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267" y="-3179"/>
            <a:ext cx="2940733" cy="90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59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D4FB3F1E-77B7-4461-865D-F98C49D5FEBD}"/>
              </a:ext>
            </a:extLst>
          </p:cNvPr>
          <p:cNvSpPr/>
          <p:nvPr/>
        </p:nvSpPr>
        <p:spPr>
          <a:xfrm>
            <a:off x="118947" y="1451296"/>
            <a:ext cx="11954106" cy="5167618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sz="2400" dirty="0"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Período para solicitação e envio de projetos: mês de Outubro  conforme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Edital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 (site do SAE).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Poderão solicitar bolsistas: professores, pesquisadores e funcionários responsáveis por  Unidades ou  departamentos  pertencentes a Universidade.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O profissional deverá estar cadastrado no sistema de gerenciamento (SIG) do SAE -                              www.sae.unicamp.br/sig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O acesso se dá através do Login (nome do </a:t>
            </a:r>
            <a:r>
              <a:rPr lang="pt-BR" sz="2000" b="1" dirty="0" err="1">
                <a:solidFill>
                  <a:schemeClr val="tx1"/>
                </a:solidFill>
                <a:latin typeface="Georgia" panose="02040502050405020303" pitchFamily="18" charset="0"/>
              </a:rPr>
              <a:t>e-mail@unicamp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) e a Senha correspondente.</a:t>
            </a:r>
          </a:p>
          <a:p>
            <a:pPr algn="just"/>
            <a:endParaRPr lang="pt-BR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Cada proponente poderá inscrever até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02 projetos 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, prevendo até 06 bolsistas em cada um deles.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Não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 serão aceitas solicitações </a:t>
            </a:r>
            <a:r>
              <a:rPr lang="pt-BR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fora do prazo</a:t>
            </a:r>
            <a:r>
              <a:rPr lang="pt-BR" sz="20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3FA8768-AF93-4F9B-A5B3-528A4DA9EC67}"/>
              </a:ext>
            </a:extLst>
          </p:cNvPr>
          <p:cNvSpPr txBox="1"/>
          <p:nvPr/>
        </p:nvSpPr>
        <p:spPr>
          <a:xfrm>
            <a:off x="332763" y="846833"/>
            <a:ext cx="115264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latin typeface="Georgia" panose="02040502050405020303" pitchFamily="18" charset="0"/>
              </a:rPr>
              <a:t>Como  me inscrever como orientador: </a:t>
            </a:r>
            <a:r>
              <a:rPr lang="pt-BR" sz="3200" b="1" dirty="0">
                <a:latin typeface="Georgia" panose="02040502050405020303" pitchFamily="18" charset="0"/>
              </a:rPr>
              <a:t>Edital</a:t>
            </a: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6"/>
            <a:ext cx="9605319" cy="9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952" y="-73246"/>
            <a:ext cx="2633048" cy="92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12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D4FB3F1E-77B7-4461-865D-F98C49D5FEBD}"/>
              </a:ext>
            </a:extLst>
          </p:cNvPr>
          <p:cNvSpPr/>
          <p:nvPr/>
        </p:nvSpPr>
        <p:spPr>
          <a:xfrm>
            <a:off x="118947" y="1442906"/>
            <a:ext cx="11954106" cy="5360566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Wingdings" panose="05000000000000000000" pitchFamily="2" charset="2"/>
              <a:buChar char="ü"/>
            </a:pPr>
            <a:endParaRPr lang="pt-BR" b="0" i="0" u="none" strike="noStrike" baseline="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Gestão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A</a:t>
            </a: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cervos, arquivos e biblioteca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Apoio à Docência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Aprimoramento Técnico –Artes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Aprimoramento Técnico –Biológica e Saúde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Aprimoramento Técnico –Humanas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Aprimoramento Técnico –Exatas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Aprimoramento Técnico –Tecnológicas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Informática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Alfabetização e Educação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Cultura e Esporte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Desenvolvimento comunitário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Infância e Adolescência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Meio Ambiente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Necessidades educacionais especializadas/ Pessoas com Deficiência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Saúde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Terceira Idade</a:t>
            </a:r>
            <a:endParaRPr lang="pt-BR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/>
            <a:endParaRPr lang="pt-BR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3FA8768-AF93-4F9B-A5B3-528A4DA9EC67}"/>
              </a:ext>
            </a:extLst>
          </p:cNvPr>
          <p:cNvSpPr txBox="1"/>
          <p:nvPr/>
        </p:nvSpPr>
        <p:spPr>
          <a:xfrm>
            <a:off x="796953" y="846833"/>
            <a:ext cx="94460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pt-BR" sz="2800" b="0" i="0" u="none" strike="noStrike" baseline="0" dirty="0">
                <a:solidFill>
                  <a:schemeClr val="tx1"/>
                </a:solidFill>
                <a:latin typeface="Georgia" panose="02040502050405020303" pitchFamily="18" charset="0"/>
              </a:rPr>
              <a:t>Os Projetos  deverão ser direcionados nas seguintes áreas:</a:t>
            </a:r>
          </a:p>
          <a:p>
            <a:pPr algn="ctr"/>
            <a:endParaRPr lang="pt-BR" sz="3200" b="1" dirty="0">
              <a:latin typeface="Georgia" panose="02040502050405020303" pitchFamily="18" charset="0"/>
            </a:endParaRP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246"/>
            <a:ext cx="9143571" cy="9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02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928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15CF9DAA-FDA9-4DC9-BEDC-B455F768C063}"/>
              </a:ext>
            </a:extLst>
          </p:cNvPr>
          <p:cNvSpPr/>
          <p:nvPr/>
        </p:nvSpPr>
        <p:spPr>
          <a:xfrm>
            <a:off x="118947" y="1627465"/>
            <a:ext cx="11954106" cy="5167618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A seleção dos projetos </a:t>
            </a:r>
            <a:r>
              <a:rPr lang="pt-BR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BAS</a:t>
            </a: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 é realizada por uma Comissão de Análise de Propostas  de acordo com o edital - avaliação por pares.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Os projetos aprovados são disponibilizados  na área dos estudantes contemplados com a BAS. 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A aprovação do projeto não garante a alocação de bolsista, pois o número de bolsas disponíveis poderá ser inferior, ao número de vagas aprovadas  nos  projetos.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A vinculação de um bolsista ao projeto se dá a partir do </a:t>
            </a:r>
            <a:r>
              <a:rPr lang="pt-BR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interesse</a:t>
            </a: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 do estudante e com a </a:t>
            </a:r>
            <a:r>
              <a:rPr lang="pt-BR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anuência</a:t>
            </a: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 do orientador.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/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80305B1-99E5-44D6-8B8C-C1328C0A371D}"/>
              </a:ext>
            </a:extLst>
          </p:cNvPr>
          <p:cNvSpPr txBox="1"/>
          <p:nvPr/>
        </p:nvSpPr>
        <p:spPr>
          <a:xfrm>
            <a:off x="1140903" y="939567"/>
            <a:ext cx="10259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Aprovação dos Projetos</a:t>
            </a: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7" y="-147827"/>
            <a:ext cx="9143571" cy="98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517" y="-180751"/>
            <a:ext cx="2885233" cy="10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0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857B7C36-0FBC-40CF-BDC9-07DEF809FAB1}"/>
              </a:ext>
            </a:extLst>
          </p:cNvPr>
          <p:cNvSpPr/>
          <p:nvPr/>
        </p:nvSpPr>
        <p:spPr>
          <a:xfrm>
            <a:off x="118947" y="3332432"/>
            <a:ext cx="11954106" cy="2818700"/>
          </a:xfrm>
          <a:prstGeom prst="roundRect">
            <a:avLst/>
          </a:prstGeom>
          <a:solidFill>
            <a:srgbClr val="F5E3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tx1"/>
                </a:solidFill>
                <a:latin typeface="Georgia" panose="02040502050405020303" pitchFamily="18" charset="0"/>
              </a:rPr>
              <a:t>Todos os projetos submetidos e aprovados pelo SAE tem a vigência de dois anos.</a:t>
            </a:r>
            <a:endParaRPr lang="pt-BR" sz="2400" b="1" u="sng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6D806A3-41EE-4647-95FE-339AA0B813CA}"/>
              </a:ext>
            </a:extLst>
          </p:cNvPr>
          <p:cNvSpPr txBox="1"/>
          <p:nvPr/>
        </p:nvSpPr>
        <p:spPr>
          <a:xfrm>
            <a:off x="118947" y="1845578"/>
            <a:ext cx="11894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Georgia" panose="02040502050405020303" pitchFamily="18" charset="0"/>
              </a:rPr>
              <a:t>Vigência dos projetos BAS</a:t>
            </a:r>
          </a:p>
        </p:txBody>
      </p:sp>
      <p:pic>
        <p:nvPicPr>
          <p:cNvPr id="5" name="Picture 2" descr="https://lh3.googleusercontent.com/0PeW5Jz8RT7qGmhzXRxDmNy-PSTRv8fftNyxGlxHcGD-3GaMTKVrSEVc0mMIZmKbEUTUSnDSxB9wBbfryHu_czzxImQ2Qf-_gO9kx9YCpArhkGHVuF0_4CwPU-vJCemN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0"/>
            <a:ext cx="9316995" cy="10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3C676C9-6AC9-45B4-8561-A7AEB5D6A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23" y="-180751"/>
            <a:ext cx="3048428" cy="119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81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709</TotalTime>
  <Words>962</Words>
  <Application>Microsoft Office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Luciane Maria Souza</dc:creator>
  <cp:lastModifiedBy>Vani Santos</cp:lastModifiedBy>
  <cp:revision>96</cp:revision>
  <dcterms:created xsi:type="dcterms:W3CDTF">2019-03-22T13:02:00Z</dcterms:created>
  <dcterms:modified xsi:type="dcterms:W3CDTF">2022-04-12T20:29:54Z</dcterms:modified>
</cp:coreProperties>
</file>